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82" r:id="rId4"/>
    <p:sldId id="284" r:id="rId5"/>
    <p:sldId id="285" r:id="rId6"/>
    <p:sldId id="287" r:id="rId7"/>
    <p:sldId id="288" r:id="rId8"/>
    <p:sldId id="321" r:id="rId9"/>
    <p:sldId id="322" r:id="rId10"/>
    <p:sldId id="328" r:id="rId11"/>
    <p:sldId id="327" r:id="rId12"/>
    <p:sldId id="332" r:id="rId13"/>
    <p:sldId id="325" r:id="rId14"/>
    <p:sldId id="329" r:id="rId15"/>
    <p:sldId id="323" r:id="rId16"/>
    <p:sldId id="314" r:id="rId17"/>
    <p:sldId id="326" r:id="rId18"/>
    <p:sldId id="331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6"/>
    <p:restoredTop sz="94674"/>
  </p:normalViewPr>
  <p:slideViewPr>
    <p:cSldViewPr snapToGrid="0" snapToObjects="1">
      <p:cViewPr varScale="1">
        <p:scale>
          <a:sx n="132" d="100"/>
          <a:sy n="132" d="100"/>
        </p:scale>
        <p:origin x="168" y="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75446-D689-6E4B-AB28-A843D8B0E5C2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2F5E-1A54-CC46-83BA-024417F87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2B95-4CA5-854A-AE40-A6320529416E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7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EB38-203B-484E-9477-7DAC98A8DEDD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E5EE-4FB6-8D41-A238-AC6175E4944B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145-E7E9-2C41-A1AE-D481A2C0B1FD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9A1-BBF4-684A-A2B7-41FF8066F18D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FF91-36AB-2043-960E-03FEEB058452}" type="datetime1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5512-3776-AD48-96E7-B2DAB25FBD48}" type="datetime1">
              <a:rPr lang="en-US" smtClean="0"/>
              <a:t>10/18/20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0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77C6-495B-6D40-83E6-501BC8DE16A6}" type="datetime1">
              <a:rPr lang="en-US" smtClean="0"/>
              <a:t>10/18/20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4AF-A243-F749-A1C3-EFBA7DBFAAA8}" type="datetime1">
              <a:rPr lang="en-US" smtClean="0"/>
              <a:t>10/18/20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DB0-0E65-5745-8D94-3092329C4653}" type="datetime1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2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46C1-B83E-6649-8982-30F467B4AAC4}" type="datetime1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7295-FCFD-DA4C-ABE2-273941B62652}" type="datetime1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0BAF-B14D-FA4F-818A-079D73CD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nowball.tartarus.org/algorithms/porter/stemme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CS246: Basic IR 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  <a:p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155742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of converting a stream of characters (document) into a sequence of “tokens”</a:t>
            </a:r>
          </a:p>
          <a:p>
            <a:r>
              <a:rPr lang="en-US" dirty="0"/>
              <a:t>Token: lexical unit corresponding to “basic concept”, often a word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A2229-11F5-6145-B954-B7393CF4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8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“transformations” are possible during tokenization</a:t>
            </a:r>
          </a:p>
          <a:p>
            <a:pPr lvl="1"/>
            <a:r>
              <a:rPr lang="en-US" dirty="0"/>
              <a:t>Case folding: lower/uppercase all words</a:t>
            </a:r>
          </a:p>
          <a:p>
            <a:pPr lvl="1"/>
            <a:r>
              <a:rPr lang="en-US" dirty="0"/>
              <a:t>Punctuation removal</a:t>
            </a:r>
          </a:p>
          <a:p>
            <a:pPr lvl="1"/>
            <a:r>
              <a:rPr lang="en-US" dirty="0"/>
              <a:t>Stemming: map all inflected word forms to their “word stem”</a:t>
            </a:r>
          </a:p>
          <a:p>
            <a:pPr lvl="2"/>
            <a:r>
              <a:rPr lang="en-US" dirty="0"/>
              <a:t>excite, excites, excited, exciting, excitement, excitation ⟶ </a:t>
            </a:r>
            <a:r>
              <a:rPr lang="en-US" dirty="0" err="1"/>
              <a:t>excit</a:t>
            </a:r>
            <a:endParaRPr lang="en-US" dirty="0"/>
          </a:p>
          <a:p>
            <a:pPr lvl="2"/>
            <a:r>
              <a:rPr lang="en-US" dirty="0"/>
              <a:t>Porter’s stemming algorithm</a:t>
            </a:r>
          </a:p>
          <a:p>
            <a:pPr lvl="3"/>
            <a:r>
              <a:rPr lang="en-US" dirty="0">
                <a:hlinkClick r:id="rId2"/>
              </a:rPr>
              <a:t>http://snowball.tartarus.org/algorithms/porter/stemmer.html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Stopword</a:t>
            </a:r>
            <a:r>
              <a:rPr lang="en-US" dirty="0"/>
              <a:t> removal: remove most frequent words </a:t>
            </a:r>
          </a:p>
          <a:p>
            <a:pPr lvl="2"/>
            <a:r>
              <a:rPr lang="en-US" dirty="0"/>
              <a:t>Q: Why do we do this?</a:t>
            </a:r>
          </a:p>
          <a:p>
            <a:pPr lvl="1"/>
            <a:r>
              <a:rPr lang="en-US" dirty="0"/>
              <a:t>Phrase detection: map “New York” to a single token (not two)</a:t>
            </a:r>
          </a:p>
          <a:p>
            <a:pPr lvl="2"/>
            <a:r>
              <a:rPr lang="en-US" dirty="0"/>
              <a:t>Q: How can we do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11E06-C25C-E34E-A518-EBB89905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2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transformation to apply depends on what we want</a:t>
            </a:r>
          </a:p>
          <a:p>
            <a:pPr lvl="1"/>
            <a:r>
              <a:rPr lang="en-US" dirty="0"/>
              <a:t>But make sure to apply the </a:t>
            </a:r>
            <a:r>
              <a:rPr lang="en-US" i="1" dirty="0">
                <a:solidFill>
                  <a:srgbClr val="FF0000"/>
                </a:solidFill>
              </a:rPr>
              <a:t>same tokenization process both to the document and the query</a:t>
            </a:r>
            <a:r>
              <a:rPr lang="en-US" dirty="0"/>
              <a:t> </a:t>
            </a:r>
          </a:p>
          <a:p>
            <a:r>
              <a:rPr lang="en-US" dirty="0"/>
              <a:t>Q: What if the user’s query has typo?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6F094-A31E-CA4B-8090-B9BDAE16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 Correction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en-US" dirty="0">
                    <a:ea typeface="ＭＳ Ｐゴシック" charset="-128"/>
                  </a:rPr>
                  <a:t>Q: What is the user’s intention for the query “</a:t>
                </a:r>
                <a:r>
                  <a:rPr lang="en-US" altLang="en-US" dirty="0" err="1">
                    <a:ea typeface="ＭＳ Ｐゴシック" charset="-128"/>
                  </a:rPr>
                  <a:t>Britnie</a:t>
                </a:r>
                <a:r>
                  <a:rPr lang="en-US" altLang="en-US" dirty="0">
                    <a:ea typeface="ＭＳ Ｐゴシック" charset="-128"/>
                  </a:rPr>
                  <a:t> Spears”? How can the system figure out the “correct” spelling?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How can we formalize the spell correction problem?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Probabilistic approach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Given a string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𝑤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, find the word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𝑐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 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with the highest probability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𝑐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to be the correct spelling of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 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How to estimate the probability?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05454-428A-724C-9895-4FAE68C1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Baye’s</a:t>
            </a:r>
            <a:r>
              <a:rPr lang="en-US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581503" cy="4862558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dirty="0">
                    <a:ea typeface="ＭＳ Ｐゴシック" charset="-128"/>
                  </a:rPr>
                  <a:t>Bayes’ rule: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𝑐</m:t>
                        </m:r>
                      </m:e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𝑤</m:t>
                        </m:r>
                      </m:e>
                    </m:d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=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𝑤</m:t>
                        </m:r>
                      </m:e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𝑐</m:t>
                        </m:r>
                      </m:e>
                    </m:d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𝑐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)/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𝑐</m:t>
                        </m:r>
                      </m:e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𝑤</m:t>
                        </m:r>
                      </m:e>
                    </m:d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𝑐</m:t>
                            </m:r>
                            <m:r>
                              <a:rPr lang="en-US" alt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∩</m:t>
                            </m:r>
                            <m:r>
                              <a:rPr lang="en-US" alt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𝑤</m:t>
                            </m:r>
                          </m:e>
                        </m:d>
                      </m:num>
                      <m:den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𝑤</m:t>
                            </m:r>
                          </m:e>
                        </m:d>
                      </m:den>
                    </m:f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𝑃</m:t>
                        </m:r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(</m:t>
                        </m:r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𝑤</m:t>
                        </m:r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|</m:t>
                        </m:r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</m:t>
                        </m:r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 </m:t>
                        </m:r>
                      </m:num>
                      <m:den>
                        <m:r>
                          <a:rPr lang="en-US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𝑤</m:t>
                            </m:r>
                          </m:e>
                        </m:d>
                      </m:den>
                    </m:f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1"/>
                <a:r>
                  <a:rPr lang="en-US" altLang="en-US" dirty="0" err="1">
                    <a:ea typeface="ＭＳ Ｐゴシック" charset="-128"/>
                  </a:rPr>
                  <a:t>Baye’s</a:t>
                </a:r>
                <a:r>
                  <a:rPr lang="en-US" altLang="en-US" dirty="0">
                    <a:ea typeface="ＭＳ Ｐゴシック" charset="-128"/>
                  </a:rPr>
                  <a:t> rule allows us to “invert” original conditional probability</a:t>
                </a:r>
              </a:p>
              <a:p>
                <a:pPr lvl="2"/>
                <a:r>
                  <a:rPr lang="en-US" altLang="en-US" dirty="0">
                    <a:ea typeface="ＭＳ Ｐゴシック" charset="-128"/>
                  </a:rPr>
                  <a:t>Sometimes, inverse conditional probability is easier to estimate than the original probability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Q: What are the above probabilities and how can we estimate them?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Rule of thumb: 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75% misspells are within edit distance 1. 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98% are within edit distance 2.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581503" cy="4862558"/>
              </a:xfrm>
              <a:blipFill rotWithShape="0">
                <a:blip r:embed="rId2"/>
                <a:stretch>
                  <a:fillRect l="-1668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7850777" y="2599509"/>
            <a:ext cx="3788229" cy="23643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36130" y="2847702"/>
            <a:ext cx="1946366" cy="186799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9294222" y="2847702"/>
            <a:ext cx="1946366" cy="186799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77795" y="2639264"/>
            <a:ext cx="37702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i="1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99937" y="2639264"/>
            <a:ext cx="4424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i="1"/>
              <a:t>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1BA6C-186D-204E-A5B1-88544AF4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IR problem as a decision problem</a:t>
                </a:r>
              </a:p>
              <a:p>
                <a:pPr lvl="1"/>
                <a:r>
                  <a:rPr lang="en-US" dirty="0">
                    <a:ea typeface="Cambria Math" charset="0"/>
                    <a:cs typeface="Cambria Math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</m:oMath>
                </a14:m>
                <a:r>
                  <a:rPr lang="en-US" dirty="0">
                    <a:ea typeface="Cambria Math" charset="0"/>
                    <a:cs typeface="Cambria Math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</m:oMath>
                </a14:m>
                <a:r>
                  <a:rPr lang="en-US" dirty="0"/>
                  <a:t>compute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𝐶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=1}</m:t>
                    </m:r>
                  </m:oMath>
                </a14:m>
                <a:r>
                  <a:rPr lang="en-US" dirty="0"/>
                  <a:t>, </a:t>
                </a:r>
                <a:br>
                  <a:rPr lang="en-US" dirty="0"/>
                </a:b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is-IS" i="1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{0,1}</m:t>
                    </m:r>
                  </m:oMath>
                </a14:m>
                <a:r>
                  <a:rPr lang="en-US" dirty="0"/>
                  <a:t> is a binary classifier</a:t>
                </a:r>
              </a:p>
              <a:p>
                <a:r>
                  <a:rPr lang="en-US" dirty="0"/>
                  <a:t>Two gross simplifications</a:t>
                </a:r>
              </a:p>
              <a:p>
                <a:pPr lvl="1"/>
                <a:r>
                  <a:rPr lang="en-US" dirty="0"/>
                  <a:t>Bag of words, </a:t>
                </a:r>
                <a:r>
                  <a:rPr lang="en-US" dirty="0" err="1"/>
                  <a:t>boolean</a:t>
                </a:r>
                <a:r>
                  <a:rPr lang="en-US" dirty="0"/>
                  <a:t> model</a:t>
                </a:r>
              </a:p>
              <a:p>
                <a:r>
                  <a:rPr lang="en-US" dirty="0"/>
                  <a:t>Tokenization and spell correction to map documents and queries to canonical tokens</a:t>
                </a:r>
              </a:p>
              <a:p>
                <a:r>
                  <a:rPr lang="en-US" dirty="0"/>
                  <a:t>Data structures and algorithms for efficient retrieval under the </a:t>
                </a:r>
                <a:r>
                  <a:rPr lang="en-US" dirty="0" err="1"/>
                  <a:t>boolean</a:t>
                </a:r>
                <a:r>
                  <a:rPr lang="en-US" dirty="0"/>
                  <a:t> model</a:t>
                </a:r>
                <a:br>
                  <a:rPr lang="en-US" dirty="0"/>
                </a:b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91EDF-0954-0D47-9589-83FD2A80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2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Boolean Model Effective?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Clearly not what users truly mean by a query</a:t>
            </a:r>
          </a:p>
          <a:p>
            <a:pPr lvl="1"/>
            <a:r>
              <a:rPr lang="en-US" dirty="0"/>
              <a:t>Does this overly simplistic model really work?</a:t>
            </a:r>
          </a:p>
          <a:p>
            <a:r>
              <a:rPr lang="en-US" dirty="0"/>
              <a:t>But quite useful!</a:t>
            </a:r>
          </a:p>
          <a:p>
            <a:pPr lvl="1"/>
            <a:r>
              <a:rPr lang="en-US" dirty="0"/>
              <a:t>Filters out most “irrelevant” documents</a:t>
            </a:r>
          </a:p>
          <a:p>
            <a:pPr lvl="1"/>
            <a:r>
              <a:rPr lang="en-US" dirty="0"/>
              <a:t>Assuming users can provide best terms for filtering</a:t>
            </a:r>
          </a:p>
          <a:p>
            <a:pPr lvl="1"/>
            <a:r>
              <a:rPr lang="en-US" dirty="0"/>
              <a:t>Ultimately, effectiveness of any IR model should be evaluated by benchmark dataset</a:t>
            </a:r>
          </a:p>
          <a:p>
            <a:r>
              <a:rPr lang="en-US" altLang="en-US" dirty="0">
                <a:ea typeface="ＭＳ Ｐゴシック" charset="-128"/>
              </a:rPr>
              <a:t>Inherent limitation for a large corpus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Millions of “relevant” documents are returned!!!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No help by the model to “prioritize” which one to look at first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Every returned document is relevant!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B7AF9-7802-F849-8884-07B7C161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Too Many Matching Documents!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Allow more “complex” </a:t>
            </a:r>
            <a:r>
              <a:rPr lang="en-US" dirty="0" err="1"/>
              <a:t>boolean</a:t>
            </a:r>
            <a:r>
              <a:rPr lang="en-US" dirty="0"/>
              <a:t> queries</a:t>
            </a:r>
          </a:p>
          <a:p>
            <a:pPr lvl="1"/>
            <a:r>
              <a:rPr lang="en-US" dirty="0"/>
              <a:t>((UCLA </a:t>
            </a:r>
            <a:r>
              <a:rPr lang="en-US" dirty="0">
                <a:solidFill>
                  <a:srgbClr val="00B050"/>
                </a:solidFill>
              </a:rPr>
              <a:t>OR</a:t>
            </a:r>
            <a:r>
              <a:rPr lang="en-US" dirty="0"/>
              <a:t> Stanford) </a:t>
            </a:r>
            <a:r>
              <a:rPr lang="en-US" dirty="0">
                <a:solidFill>
                  <a:srgbClr val="00B050"/>
                </a:solidFill>
              </a:rPr>
              <a:t>AND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NOT</a:t>
            </a:r>
            <a:r>
              <a:rPr lang="en-US" dirty="0"/>
              <a:t> USC))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dirty="0"/>
              <a:t>application</a:t>
            </a:r>
          </a:p>
          <a:p>
            <a:pPr lvl="1"/>
            <a:r>
              <a:rPr lang="en-US" dirty="0"/>
              <a:t>Does it work? What are pros and cons?</a:t>
            </a:r>
          </a:p>
          <a:p>
            <a:r>
              <a:rPr lang="en-US" dirty="0"/>
              <a:t>Solution 2: “Rank” documents by their “relevance”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05E9C-2ED2-0946-B457-769BAF97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as a Decision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a typeface="Cambria Math" charset="0"/>
                    <a:cs typeface="Cambria Math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</m:oMath>
                </a14:m>
                <a:r>
                  <a:rPr lang="en-US" dirty="0">
                    <a:ea typeface="Cambria Math" charset="0"/>
                    <a:cs typeface="Cambria Math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/>
                  <a:t> such that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=1}</m:t>
                    </m:r>
                  </m:oMath>
                </a14:m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is-IS" i="1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{0,1}</m:t>
                    </m:r>
                  </m:oMath>
                </a14:m>
                <a:r>
                  <a:rPr lang="en-US" dirty="0"/>
                  <a:t> is a binary classifier</a:t>
                </a:r>
              </a:p>
              <a:p>
                <a:r>
                  <a:rPr lang="en-US" dirty="0"/>
                  <a:t>Q: How can we change it to a ranking problem?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E83B0-8E35-5C44-AAE6-634C3912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20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as a Ranking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a typeface="Cambria Math" charset="0"/>
                    <a:cs typeface="Cambria Math" charset="0"/>
                  </a:rPr>
                  <a:t>Given </a:t>
                </a:r>
                <a:r>
                  <a:rPr lang="en-US" i="1" dirty="0">
                    <a:latin typeface="Cambria Math" charset="0"/>
                    <a:ea typeface="Cambria Math" charset="0"/>
                    <a:cs typeface="Cambria Math" charset="0"/>
                  </a:rPr>
                  <a:t>q,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dirty="0"/>
                  <a:t>, compute ranking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is-I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ℛ</m:t>
                    </m:r>
                  </m:oMath>
                </a14:m>
                <a:r>
                  <a:rPr lang="en-US" dirty="0"/>
                  <a:t> such that </a:t>
                </a:r>
                <a:br>
                  <a:rPr lang="en-US" dirty="0"/>
                </a:b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more relevant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ea typeface="Cambria Math" charset="0"/>
                  <a:cs typeface="Cambria Math" charset="0"/>
                </a:endParaRPr>
              </a:p>
              <a:p>
                <a:r>
                  <a:rPr lang="en-US" dirty="0"/>
                  <a:t>Q: How can we compute the scoring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4B782-62C1-EE4E-B642-0D1F155E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Words and Boolean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en-US" dirty="0">
                    <a:ea typeface="ＭＳ Ｐゴシック" charset="-128"/>
                  </a:rPr>
                  <a:t>Two simplifying assumptions: Simplest “model” for information retrieval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Bag of words: ignore word ordering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Boolean: a document is either “relevant” to a query or not (0 or 1) depending on whether it contains the words in the query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Basic algorithm</a:t>
                </a:r>
              </a:p>
              <a:p>
                <a:pPr lvl="1"/>
                <a:r>
                  <a:rPr lang="en-US" dirty="0"/>
                  <a:t>For each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914400" lvl="2" indent="0">
                  <a:buNone/>
                </a:pPr>
                <a:r>
                  <a:rPr lang="en-US" dirty="0"/>
                  <a:t>If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: </m:t>
                    </m:r>
                  </m:oMath>
                </a14:m>
                <a:r>
                  <a:rPr lang="en-US" dirty="0"/>
                  <a:t>return 1</a:t>
                </a:r>
                <a:br>
                  <a:rPr lang="en-US" dirty="0"/>
                </a:br>
                <a:r>
                  <a:rPr lang="en-US" dirty="0"/>
                  <a:t>else:            return 0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Scalability issue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D5DEA-7254-8D44-8725-EC76B876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2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Models for Ranking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Many different models exist for computing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Similarity-based model: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“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𝑠𝑖𝑚𝑖𝑙𝑎𝑟𝑖𝑡𝑦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”(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How do we compute “similarity”? </a:t>
                </a:r>
              </a:p>
              <a:p>
                <a:pPr lvl="2"/>
                <a:r>
                  <a:rPr lang="en-US" dirty="0"/>
                  <a:t>Vector-space model (VSM)</a:t>
                </a:r>
              </a:p>
              <a:p>
                <a:pPr lvl="1"/>
                <a:r>
                  <a:rPr lang="en-US" dirty="0"/>
                  <a:t>Probabilistic model: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Pr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⁡{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How do we compute “probability”?</a:t>
                </a:r>
              </a:p>
              <a:p>
                <a:pPr lvl="2"/>
                <a:r>
                  <a:rPr lang="en-US" dirty="0"/>
                  <a:t>Classic probabilistic model, language model, </a:t>
                </a:r>
                <a:r>
                  <a:rPr lang="mr-IN" dirty="0"/>
                  <a:t>…</a:t>
                </a:r>
                <a:endParaRPr lang="en-US" dirty="0"/>
              </a:p>
              <a:p>
                <a:r>
                  <a:rPr lang="en-US" dirty="0"/>
                  <a:t>Interestingly, different models often lead to very similar ranking functions</a:t>
                </a:r>
              </a:p>
              <a:p>
                <a:pPr lvl="1"/>
                <a:r>
                  <a:rPr lang="en-US" dirty="0"/>
                  <a:t>TFIDF (VSM) and BM25 (probabilistic) are two most popular ranking functions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25AB4-3BE3-4246-B99A-7E446C2A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charset="-128"/>
              </a:rPr>
              <a:t>Allows quick lookup of document ids with a particular word</a:t>
            </a: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Answer multi-word queries through intersection</a:t>
            </a:r>
          </a:p>
          <a:p>
            <a:endParaRPr lang="en-US" dirty="0"/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1350523" y="2613499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 dirty="0">
                <a:ea typeface="Gulim" charset="-127"/>
              </a:rPr>
              <a:t>lexicon/dictionary </a:t>
            </a:r>
            <a:r>
              <a:rPr lang="en-US" altLang="ko-KR" sz="2000" i="1" dirty="0">
                <a:ea typeface="Gulim" charset="-127"/>
              </a:rPr>
              <a:t>V</a:t>
            </a:r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86826"/>
              </p:ext>
            </p:extLst>
          </p:nvPr>
        </p:nvGraphicFramePr>
        <p:xfrm>
          <a:off x="4550923" y="2842098"/>
          <a:ext cx="3048000" cy="45720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112523" y="428989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112523" y="474709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249049" y="3299298"/>
            <a:ext cx="9678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Gulim" charset="-127"/>
              </a:rPr>
              <a:t>Stanford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325248" y="3832699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Gulim" charset="-127"/>
              </a:rPr>
              <a:t>UCLA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401448" y="4366099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Gulim" charset="-127"/>
              </a:rPr>
              <a:t>MIT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401448" y="4823299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Gulim" charset="-127"/>
              </a:rPr>
              <a:t>…</a:t>
            </a:r>
          </a:p>
        </p:txBody>
      </p:sp>
      <p:sp>
        <p:nvSpPr>
          <p:cNvPr id="13" name="Freeform 36"/>
          <p:cNvSpPr>
            <a:spLocks/>
          </p:cNvSpPr>
          <p:nvPr/>
        </p:nvSpPr>
        <p:spPr bwMode="auto">
          <a:xfrm rot="-1187932">
            <a:off x="3333311" y="3235798"/>
            <a:ext cx="1219200" cy="76200"/>
          </a:xfrm>
          <a:custGeom>
            <a:avLst/>
            <a:gdLst>
              <a:gd name="T0" fmla="*/ 0 w 1104"/>
              <a:gd name="T1" fmla="*/ 2147483646 h 248"/>
              <a:gd name="T2" fmla="*/ 2147483646 w 1104"/>
              <a:gd name="T3" fmla="*/ 2147483646 h 248"/>
              <a:gd name="T4" fmla="*/ 2147483646 w 1104"/>
              <a:gd name="T5" fmla="*/ 2147483646 h 248"/>
              <a:gd name="T6" fmla="*/ 0 60000 65536"/>
              <a:gd name="T7" fmla="*/ 0 60000 65536"/>
              <a:gd name="T8" fmla="*/ 0 60000 65536"/>
              <a:gd name="T9" fmla="*/ 0 w 1104"/>
              <a:gd name="T10" fmla="*/ 0 h 248"/>
              <a:gd name="T11" fmla="*/ 1104 w 110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248">
                <a:moveTo>
                  <a:pt x="0" y="248"/>
                </a:moveTo>
                <a:cubicBezTo>
                  <a:pt x="196" y="132"/>
                  <a:pt x="392" y="16"/>
                  <a:pt x="576" y="8"/>
                </a:cubicBezTo>
                <a:cubicBezTo>
                  <a:pt x="760" y="0"/>
                  <a:pt x="932" y="100"/>
                  <a:pt x="1104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37"/>
          <p:cNvSpPr>
            <a:spLocks/>
          </p:cNvSpPr>
          <p:nvPr/>
        </p:nvSpPr>
        <p:spPr bwMode="auto">
          <a:xfrm flipV="1">
            <a:off x="3331723" y="3908898"/>
            <a:ext cx="1219200" cy="76200"/>
          </a:xfrm>
          <a:custGeom>
            <a:avLst/>
            <a:gdLst>
              <a:gd name="T0" fmla="*/ 0 w 1152"/>
              <a:gd name="T1" fmla="*/ 0 h 768"/>
              <a:gd name="T2" fmla="*/ 2147483646 w 1152"/>
              <a:gd name="T3" fmla="*/ 2147483646 h 768"/>
              <a:gd name="T4" fmla="*/ 2147483646 w 1152"/>
              <a:gd name="T5" fmla="*/ 2147483646 h 768"/>
              <a:gd name="T6" fmla="*/ 0 60000 65536"/>
              <a:gd name="T7" fmla="*/ 0 60000 65536"/>
              <a:gd name="T8" fmla="*/ 0 60000 65536"/>
              <a:gd name="T9" fmla="*/ 0 w 1152"/>
              <a:gd name="T10" fmla="*/ 0 h 768"/>
              <a:gd name="T11" fmla="*/ 1152 w 115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768">
                <a:moveTo>
                  <a:pt x="0" y="0"/>
                </a:moveTo>
                <a:cubicBezTo>
                  <a:pt x="240" y="32"/>
                  <a:pt x="480" y="64"/>
                  <a:pt x="672" y="192"/>
                </a:cubicBezTo>
                <a:cubicBezTo>
                  <a:pt x="864" y="320"/>
                  <a:pt x="1008" y="544"/>
                  <a:pt x="1152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112523" y="3299298"/>
            <a:ext cx="137160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112523" y="375649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22899"/>
              </p:ext>
            </p:extLst>
          </p:nvPr>
        </p:nvGraphicFramePr>
        <p:xfrm>
          <a:off x="4550923" y="3680299"/>
          <a:ext cx="2971800" cy="481013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 Box 119"/>
          <p:cNvSpPr txBox="1">
            <a:spLocks noChangeArrowheads="1"/>
          </p:cNvSpPr>
          <p:nvPr/>
        </p:nvSpPr>
        <p:spPr bwMode="auto">
          <a:xfrm>
            <a:off x="7675123" y="2918298"/>
            <a:ext cx="1349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PL(Stanford)</a:t>
            </a:r>
          </a:p>
        </p:txBody>
      </p:sp>
      <p:sp>
        <p:nvSpPr>
          <p:cNvPr id="19" name="Text Box 120"/>
          <p:cNvSpPr txBox="1">
            <a:spLocks noChangeArrowheads="1"/>
          </p:cNvSpPr>
          <p:nvPr/>
        </p:nvSpPr>
        <p:spPr bwMode="auto">
          <a:xfrm>
            <a:off x="7675124" y="3756498"/>
            <a:ext cx="11608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PL(UCLA)</a:t>
            </a:r>
          </a:p>
        </p:txBody>
      </p:sp>
      <p:sp>
        <p:nvSpPr>
          <p:cNvPr id="20" name="Text Box 121"/>
          <p:cNvSpPr txBox="1">
            <a:spLocks noChangeArrowheads="1"/>
          </p:cNvSpPr>
          <p:nvPr/>
        </p:nvSpPr>
        <p:spPr bwMode="auto">
          <a:xfrm>
            <a:off x="4550923" y="2308698"/>
            <a:ext cx="127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Postings list</a:t>
            </a:r>
          </a:p>
        </p:txBody>
      </p:sp>
      <p:graphicFrame>
        <p:nvGraphicFramePr>
          <p:cNvPr id="21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58339"/>
              </p:ext>
            </p:extLst>
          </p:nvPr>
        </p:nvGraphicFramePr>
        <p:xfrm>
          <a:off x="4550923" y="4518499"/>
          <a:ext cx="3962400" cy="481013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 Box 159"/>
          <p:cNvSpPr txBox="1">
            <a:spLocks noChangeArrowheads="1"/>
          </p:cNvSpPr>
          <p:nvPr/>
        </p:nvSpPr>
        <p:spPr bwMode="auto">
          <a:xfrm>
            <a:off x="8589524" y="4594698"/>
            <a:ext cx="94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PL(MIT)</a:t>
            </a:r>
          </a:p>
        </p:txBody>
      </p:sp>
      <p:sp>
        <p:nvSpPr>
          <p:cNvPr id="23" name="Freeform 37"/>
          <p:cNvSpPr>
            <a:spLocks/>
          </p:cNvSpPr>
          <p:nvPr/>
        </p:nvSpPr>
        <p:spPr bwMode="auto">
          <a:xfrm>
            <a:off x="3331723" y="4518498"/>
            <a:ext cx="1219200" cy="228600"/>
          </a:xfrm>
          <a:custGeom>
            <a:avLst/>
            <a:gdLst>
              <a:gd name="T0" fmla="*/ 0 w 1152"/>
              <a:gd name="T1" fmla="*/ 0 h 768"/>
              <a:gd name="T2" fmla="*/ 2147483646 w 1152"/>
              <a:gd name="T3" fmla="*/ 2147483646 h 768"/>
              <a:gd name="T4" fmla="*/ 2147483646 w 1152"/>
              <a:gd name="T5" fmla="*/ 2147483646 h 768"/>
              <a:gd name="T6" fmla="*/ 0 60000 65536"/>
              <a:gd name="T7" fmla="*/ 0 60000 65536"/>
              <a:gd name="T8" fmla="*/ 0 60000 65536"/>
              <a:gd name="T9" fmla="*/ 0 w 1152"/>
              <a:gd name="T10" fmla="*/ 0 h 768"/>
              <a:gd name="T11" fmla="*/ 1152 w 115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768">
                <a:moveTo>
                  <a:pt x="0" y="0"/>
                </a:moveTo>
                <a:cubicBezTo>
                  <a:pt x="240" y="32"/>
                  <a:pt x="480" y="64"/>
                  <a:pt x="672" y="192"/>
                </a:cubicBezTo>
                <a:cubicBezTo>
                  <a:pt x="864" y="320"/>
                  <a:pt x="1008" y="544"/>
                  <a:pt x="1152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8A309-149D-6945-862F-AD10EC52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0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Inverted Index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altLang="en-US" dirty="0">
                    <a:ea typeface="ＭＳ Ｐゴシック" charset="-128"/>
                  </a:rPr>
                  <a:t>100M docs, 10KB/doc, </a:t>
                </a:r>
                <a:br>
                  <a:rPr lang="en-US" altLang="en-US" dirty="0">
                    <a:ea typeface="ＭＳ Ｐゴシック" charset="-128"/>
                  </a:rPr>
                </a:br>
                <a:r>
                  <a:rPr lang="en-US" altLang="en-US" dirty="0">
                    <a:ea typeface="ＭＳ Ｐゴシック" charset="-128"/>
                  </a:rPr>
                  <a:t>2000 words/doc  (5B/word), 1000 unique words/doc, 4B/</a:t>
                </a:r>
                <a:r>
                  <a:rPr lang="en-US" altLang="en-US" dirty="0" err="1">
                    <a:ea typeface="ＭＳ Ｐゴシック" charset="-128"/>
                  </a:rPr>
                  <a:t>docid</a:t>
                </a:r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Document collection size?</a:t>
                </a:r>
              </a:p>
              <a:p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Inverted index size?</a:t>
                </a:r>
              </a:p>
              <a:p>
                <a:endParaRPr lang="en-US" altLang="en-US" dirty="0">
                  <a:ea typeface="ＭＳ Ｐゴシック" charset="-128"/>
                </a:endParaRPr>
              </a:p>
              <a:p>
                <a:endParaRPr lang="en-US" altLang="en-US" dirty="0">
                  <a:ea typeface="ＭＳ Ｐゴシック" charset="-128"/>
                </a:endParaRPr>
              </a:p>
              <a:p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How to estimate the vocabulary size of a corpus?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Heap’s Law: Vocabulary size =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𝑘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𝑛</m:t>
                        </m:r>
                      </m:e>
                      <m:sup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altLang="en-US" dirty="0">
                    <a:ea typeface="ＭＳ Ｐゴシック" charset="-128"/>
                  </a:rPr>
                  <a:t> with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30&lt;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𝑘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&lt;100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0.4&lt;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𝑏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&lt;0.6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/>
                        <a:ea typeface="ＭＳ Ｐゴシック" charset="-128"/>
                      </a:rPr>
                      <m:t>𝑛</m:t>
                    </m:r>
                  </m:oMath>
                </a14:m>
                <a:r>
                  <a:rPr lang="en-US" altLang="en-US" b="0" dirty="0">
                    <a:ea typeface="ＭＳ Ｐゴシック" charset="-128"/>
                  </a:rPr>
                  <a:t>: total # of words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charset="0"/>
                        <a:ea typeface="ＭＳ Ｐゴシック" charset="-128"/>
                      </a:rPr>
                      <m:t>𝑘</m:t>
                    </m:r>
                    <m:r>
                      <a:rPr lang="en-US" altLang="en-US" b="0" i="1" dirty="0" smtClean="0">
                        <a:latin typeface="Cambria Math" charset="0"/>
                        <a:ea typeface="ＭＳ Ｐゴシック" charset="-128"/>
                      </a:rPr>
                      <m:t>=50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 and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𝑏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=0.5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 are good rule of thumb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30D26-E8B3-8F48-9846-EACB31B2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0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Inverted Index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charset="-128"/>
                  </a:rPr>
                  <a:t>Q: Between dictionary and postings lists, which one is larger?</a:t>
                </a:r>
                <a:br>
                  <a:rPr lang="en-US" altLang="en-US" dirty="0">
                    <a:ea typeface="ＭＳ Ｐゴシック" charset="-128"/>
                  </a:rPr>
                </a:br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Lengths of postings lists?</a:t>
                </a:r>
                <a:br>
                  <a:rPr lang="en-US" altLang="en-US" dirty="0">
                    <a:ea typeface="ＭＳ Ｐゴシック" charset="-128"/>
                  </a:rPr>
                </a:br>
                <a:br>
                  <a:rPr lang="en-US" altLang="en-US" dirty="0">
                    <a:ea typeface="ＭＳ Ｐゴシック" charset="-128"/>
                  </a:rPr>
                </a:br>
                <a:br>
                  <a:rPr lang="en-US" altLang="en-US" dirty="0">
                    <a:ea typeface="ＭＳ Ｐゴシック" charset="-128"/>
                  </a:rPr>
                </a:br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Postings list distribution</a:t>
                </a:r>
              </a:p>
              <a:p>
                <a:pPr lvl="1"/>
                <a:r>
                  <a:rPr lang="en-US" altLang="en-US" dirty="0" err="1">
                    <a:ea typeface="ＭＳ Ｐゴシック" charset="-128"/>
                  </a:rPr>
                  <a:t>Zipf’s</a:t>
                </a:r>
                <a:r>
                  <a:rPr lang="en-US" altLang="en-US" dirty="0">
                    <a:ea typeface="ＭＳ Ｐゴシック" charset="-128"/>
                  </a:rPr>
                  <a:t> law: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i="0" dirty="0" smtClean="0">
                            <a:latin typeface="Cambria Math" charset="0"/>
                            <a:ea typeface="ＭＳ Ｐゴシック" charset="-128"/>
                          </a:rPr>
                          <m:t>co</m:t>
                        </m:r>
                        <m:r>
                          <m:rPr>
                            <m:nor/>
                          </m:rPr>
                          <a:rPr lang="en-US" altLang="en-US" b="0" i="0" dirty="0" smtClean="0">
                            <a:latin typeface="Cambria Math" charset="0"/>
                            <a:ea typeface="ＭＳ Ｐゴシック" charset="-128"/>
                          </a:rPr>
                          <m:t>llection</m:t>
                        </m:r>
                        <m:r>
                          <m:rPr>
                            <m:nor/>
                          </m:rPr>
                          <a:rPr lang="en-US" altLang="en-US" b="0" i="0" dirty="0" smtClean="0">
                            <a:latin typeface="Cambria Math" charset="0"/>
                            <a:ea typeface="ＭＳ Ｐゴシック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i="0" dirty="0">
                            <a:latin typeface="Cambria Math" charset="0"/>
                            <a:ea typeface="ＭＳ Ｐゴシック" charset="-128"/>
                          </a:rPr>
                          <m:t>term</m:t>
                        </m:r>
                        <m:r>
                          <m:rPr>
                            <m:nor/>
                          </m:rPr>
                          <a:rPr lang="en-US" altLang="en-US" i="0" dirty="0">
                            <a:latin typeface="Cambria Math" charset="0"/>
                            <a:ea typeface="ＭＳ Ｐゴシック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i="0" dirty="0" smtClean="0">
                            <a:latin typeface="Cambria Math" charset="0"/>
                            <a:ea typeface="ＭＳ Ｐゴシック" charset="-128"/>
                          </a:rPr>
                          <m:t>frequency</m:t>
                        </m:r>
                      </m:e>
                    </m:d>
                    <m:r>
                      <a:rPr lang="en-US" altLang="en-US" i="1" dirty="0">
                        <a:latin typeface="Cambria Math" charset="0"/>
                        <a:ea typeface="ＭＳ Ｐゴシック" charset="-128"/>
                        <a:sym typeface="Symbol" charset="2"/>
                      </a:rPr>
                      <m:t>∝</m:t>
                    </m:r>
                    <m:f>
                      <m:fPr>
                        <m:ctrlPr>
                          <a:rPr lang="mr-IN" altLang="en-US" i="1" dirty="0" smtClean="0">
                            <a:latin typeface="Cambria Math" panose="02040503050406030204" pitchFamily="18" charset="0"/>
                            <a:ea typeface="ＭＳ Ｐゴシック" charset="-128"/>
                            <a:sym typeface="Symbol" charset="2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charset="0"/>
                            <a:ea typeface="ＭＳ Ｐゴシック" charset="-128"/>
                            <a:sym typeface="Symbol" charset="2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ea typeface="ＭＳ Ｐゴシック" charset="-128"/>
                                <a:sym typeface="Symbol" charset="2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en-US" i="0" dirty="0">
                                <a:latin typeface="Cambria Math" charset="0"/>
                                <a:ea typeface="ＭＳ Ｐゴシック" charset="-128"/>
                                <a:sym typeface="Symbol" charset="2"/>
                              </a:rPr>
                              <m:t>frequency</m:t>
                            </m:r>
                            <m:r>
                              <m:rPr>
                                <m:nor/>
                              </m:rPr>
                              <a:rPr lang="en-US" altLang="en-US" i="0" dirty="0">
                                <a:latin typeface="Cambria Math" charset="0"/>
                                <a:ea typeface="ＭＳ Ｐゴシック" charset="-128"/>
                                <a:sym typeface="Symbol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en-US" i="0" dirty="0">
                                <a:latin typeface="Cambria Math" charset="0"/>
                                <a:ea typeface="ＭＳ Ｐゴシック" charset="-128"/>
                                <a:sym typeface="Symbol" charset="2"/>
                              </a:rPr>
                              <m:t>rank</m:t>
                            </m:r>
                          </m:e>
                        </m:d>
                      </m:den>
                    </m:f>
                  </m:oMath>
                </a14:m>
                <a:endParaRPr lang="en-US" altLang="en-US" dirty="0">
                  <a:ea typeface="ＭＳ Ｐゴシック" charset="-128"/>
                  <a:sym typeface="Symbol" charset="2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Q: How do we construct an inverted index?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A1632-B75C-9547-9E49-FBF81FDD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Index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None/>
                </a:pPr>
                <a:r>
                  <a:rPr lang="en-US" altLang="en-US" i="1" dirty="0">
                    <a:ea typeface="ＭＳ Ｐゴシック" charset="-128"/>
                  </a:rPr>
                  <a:t>C</a:t>
                </a:r>
                <a:r>
                  <a:rPr lang="en-US" altLang="en-US" dirty="0">
                    <a:ea typeface="ＭＳ Ｐゴシック" charset="-128"/>
                  </a:rPr>
                  <a:t>: all documents (corpus)</a:t>
                </a:r>
              </a:p>
              <a:p>
                <a:pPr>
                  <a:buNone/>
                </a:pPr>
                <a:r>
                  <a:rPr lang="en-US" altLang="en-US" i="1" dirty="0">
                    <a:ea typeface="ＭＳ Ｐゴシック" charset="-128"/>
                  </a:rPr>
                  <a:t>V</a:t>
                </a:r>
                <a:r>
                  <a:rPr lang="en-US" altLang="en-US" dirty="0">
                    <a:ea typeface="ＭＳ Ｐゴシック" charset="-128"/>
                  </a:rPr>
                  <a:t>: vocabulary (lexicon) of inverted index. Initially empty</a:t>
                </a: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PL(</a:t>
                </a:r>
                <a:r>
                  <a:rPr lang="en-US" altLang="en-US" i="1" dirty="0">
                    <a:latin typeface="Times New Roman" charset="0"/>
                    <a:ea typeface="ＭＳ Ｐゴシック" charset="-128"/>
                  </a:rPr>
                  <a:t>w</a:t>
                </a:r>
                <a:r>
                  <a:rPr lang="en-US" altLang="en-US" dirty="0">
                    <a:ea typeface="ＭＳ Ｐゴシック" charset="-128"/>
                  </a:rPr>
                  <a:t>): postings list of word </a:t>
                </a:r>
                <a:r>
                  <a:rPr lang="en-US" altLang="en-US" i="1" dirty="0">
                    <a:latin typeface="Times New Roman" charset="0"/>
                    <a:ea typeface="ＭＳ Ｐゴシック" charset="-128"/>
                  </a:rPr>
                  <a:t>w. </a:t>
                </a:r>
                <a:r>
                  <a:rPr lang="en-US" altLang="en-US" dirty="0">
                    <a:ea typeface="ＭＳ Ｐゴシック" charset="-128"/>
                  </a:rPr>
                  <a:t>Initially all empty</a:t>
                </a:r>
                <a:br>
                  <a:rPr lang="en-US" altLang="en-US" i="1" dirty="0">
                    <a:latin typeface="Times New Roman" charset="0"/>
                    <a:ea typeface="ＭＳ Ｐゴシック" charset="-128"/>
                  </a:rPr>
                </a:br>
                <a:endParaRPr lang="en-US" altLang="en-US" dirty="0">
                  <a:ea typeface="ＭＳ Ｐゴシック" charset="-128"/>
                </a:endParaRP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1:	For each document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</a:t>
                </a: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2:	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𝑊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=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extract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−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words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dirty="0">
                  <a:latin typeface="Arial" charset="0"/>
                  <a:ea typeface="ＭＳ Ｐゴシック" charset="-128"/>
                </a:endParaRP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3: 	      For each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𝑊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</a:t>
                </a: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4:	            If (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∉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𝑉</m:t>
                    </m:r>
                  </m:oMath>
                </a14:m>
                <a:r>
                  <a:rPr lang="en-US" altLang="en-US" dirty="0">
                    <a:ea typeface="ＭＳ Ｐゴシック" charset="-128"/>
                    <a:sym typeface="Symbol" charset="2"/>
                  </a:rPr>
                  <a:t>):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  <a:sym typeface="Symbol" charset="2"/>
                      </a:rPr>
                      <m:t>𝑉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  <a:sym typeface="Symbol" charset="2"/>
                      </a:rPr>
                      <m:t>=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  <a:sym typeface="Symbol" charset="2"/>
                      </a:rPr>
                      <m:t>𝑉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Symbol" charset="2"/>
                      </a:rPr>
                      <m:t>∪{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Symbol" charset="2"/>
                      </a:rPr>
                      <m:t>𝑤</m:t>
                    </m:r>
                    <m:r>
                      <a:rPr lang="en-US" alt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Symbol" charset="2"/>
                      </a:rPr>
                      <m:t>}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5:	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Append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  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.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id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 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to</m:t>
                    </m:r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charset="0"/>
                        <a:ea typeface="ＭＳ Ｐゴシック" charset="-128"/>
                      </a:rPr>
                      <m:t>PL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𝑤</m:t>
                        </m:r>
                      </m:e>
                    </m:d>
                  </m:oMath>
                </a14:m>
                <a:br>
                  <a:rPr lang="en-US" altLang="en-US" b="0" dirty="0">
                    <a:ea typeface="ＭＳ Ｐゴシック" charset="-128"/>
                  </a:rPr>
                </a:br>
                <a:endParaRPr lang="en-US" altLang="en-US" dirty="0">
                  <a:ea typeface="ＭＳ Ｐゴシック" charset="-128"/>
                </a:endParaRPr>
              </a:p>
              <a:p>
                <a:pPr>
                  <a:buNone/>
                </a:pPr>
                <a:r>
                  <a:rPr lang="en-US" altLang="en-US" dirty="0">
                    <a:ea typeface="ＭＳ Ｐゴシック" charset="-128"/>
                  </a:rPr>
                  <a:t>Q: What if the index is larger than main memory?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350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88EBE-C37D-4A4E-8C96-88ABDB26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Index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Disk-based merge-sort for large corpus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2276" y="3458967"/>
            <a:ext cx="1841156" cy="1461771"/>
            <a:chOff x="1000898" y="3421897"/>
            <a:chExt cx="1841156" cy="1461771"/>
          </a:xfrm>
        </p:grpSpPr>
        <p:sp>
          <p:nvSpPr>
            <p:cNvPr id="4" name="TextBox 3"/>
            <p:cNvSpPr txBox="1"/>
            <p:nvPr/>
          </p:nvSpPr>
          <p:spPr>
            <a:xfrm>
              <a:off x="1377385" y="3421897"/>
              <a:ext cx="146466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dog cat pig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7384" y="3962531"/>
              <a:ext cx="146466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cat horse dog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77384" y="4509731"/>
              <a:ext cx="146466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cat rat horse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0898" y="34228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5015" y="39829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5014" y="45143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55572" y="2912064"/>
            <a:ext cx="2775146" cy="2585323"/>
            <a:chOff x="2891496" y="3146843"/>
            <a:chExt cx="2775146" cy="2585323"/>
          </a:xfrm>
        </p:grpSpPr>
        <p:sp>
          <p:nvSpPr>
            <p:cNvPr id="11" name="TextBox 10"/>
            <p:cNvSpPr txBox="1"/>
            <p:nvPr/>
          </p:nvSpPr>
          <p:spPr>
            <a:xfrm>
              <a:off x="4430966" y="3146843"/>
              <a:ext cx="123567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(dog, 1)</a:t>
              </a:r>
            </a:p>
            <a:p>
              <a:r>
                <a:rPr lang="en-US" dirty="0"/>
                <a:t>(cat, 1)</a:t>
              </a:r>
            </a:p>
            <a:p>
              <a:r>
                <a:rPr lang="en-US" dirty="0"/>
                <a:t>(pig, 1)</a:t>
              </a:r>
            </a:p>
            <a:p>
              <a:r>
                <a:rPr lang="en-US" dirty="0"/>
                <a:t>(cat, 2)</a:t>
              </a:r>
            </a:p>
            <a:p>
              <a:r>
                <a:rPr lang="en-US" dirty="0"/>
                <a:t>(horse, 2)</a:t>
              </a:r>
            </a:p>
            <a:p>
              <a:r>
                <a:rPr lang="en-US" dirty="0"/>
                <a:t>(dog, 2)</a:t>
              </a:r>
            </a:p>
            <a:p>
              <a:r>
                <a:rPr lang="en-US" dirty="0"/>
                <a:t>(cat, 3)</a:t>
              </a:r>
            </a:p>
            <a:p>
              <a:r>
                <a:rPr lang="en-US" dirty="0"/>
                <a:t>(rat, 3)</a:t>
              </a:r>
            </a:p>
            <a:p>
              <a:r>
                <a:rPr lang="en-US" dirty="0"/>
                <a:t>(horse, 3)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3030550" y="4001294"/>
              <a:ext cx="1396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tokenization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891496" y="4419046"/>
              <a:ext cx="153535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530718" y="2891605"/>
            <a:ext cx="2775146" cy="2585323"/>
            <a:chOff x="2891496" y="3146843"/>
            <a:chExt cx="2775146" cy="2585323"/>
          </a:xfrm>
        </p:grpSpPr>
        <p:sp>
          <p:nvSpPr>
            <p:cNvPr id="19" name="TextBox 18"/>
            <p:cNvSpPr txBox="1"/>
            <p:nvPr/>
          </p:nvSpPr>
          <p:spPr>
            <a:xfrm>
              <a:off x="4430966" y="3146843"/>
              <a:ext cx="123567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(cat, 1)</a:t>
              </a:r>
            </a:p>
            <a:p>
              <a:r>
                <a:rPr lang="en-US" dirty="0"/>
                <a:t>(cat, 2)</a:t>
              </a:r>
            </a:p>
            <a:p>
              <a:r>
                <a:rPr lang="en-US" dirty="0"/>
                <a:t>(cat, 3)</a:t>
              </a:r>
            </a:p>
            <a:p>
              <a:r>
                <a:rPr lang="en-US" dirty="0"/>
                <a:t>(dog, 1)</a:t>
              </a:r>
            </a:p>
            <a:p>
              <a:r>
                <a:rPr lang="en-US" dirty="0"/>
                <a:t>(dog, 2)</a:t>
              </a:r>
            </a:p>
            <a:p>
              <a:r>
                <a:rPr lang="en-US" dirty="0"/>
                <a:t>(horse, 2)</a:t>
              </a:r>
            </a:p>
            <a:p>
              <a:r>
                <a:rPr lang="en-US" dirty="0"/>
                <a:t>(horse, 3)</a:t>
              </a:r>
            </a:p>
            <a:p>
              <a:r>
                <a:rPr lang="en-US" dirty="0"/>
                <a:t>(pig, 1)</a:t>
              </a:r>
            </a:p>
            <a:p>
              <a:r>
                <a:rPr lang="en-US" dirty="0"/>
                <a:t>(rat, 3)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2891496" y="4021753"/>
              <a:ext cx="1612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sort by token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891496" y="4419046"/>
              <a:ext cx="153535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8947384" y="3093745"/>
            <a:ext cx="2131110" cy="2181041"/>
            <a:chOff x="5232951" y="1501112"/>
            <a:chExt cx="2131110" cy="2181041"/>
          </a:xfrm>
        </p:grpSpPr>
        <p:pic>
          <p:nvPicPr>
            <p:cNvPr id="7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2951" y="1670088"/>
              <a:ext cx="735914" cy="1854200"/>
            </a:xfrm>
            <a:prstGeom prst="rect">
              <a:avLst/>
            </a:prstGeom>
          </p:spPr>
        </p:pic>
        <p:pic>
          <p:nvPicPr>
            <p:cNvPr id="78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94501" y="1501112"/>
              <a:ext cx="1069560" cy="365760"/>
            </a:xfrm>
            <a:prstGeom prst="rect">
              <a:avLst/>
            </a:prstGeom>
          </p:spPr>
        </p:pic>
        <p:pic>
          <p:nvPicPr>
            <p:cNvPr id="79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94501" y="1977884"/>
              <a:ext cx="713040" cy="365760"/>
            </a:xfrm>
            <a:prstGeom prst="rect">
              <a:avLst/>
            </a:prstGeom>
          </p:spPr>
        </p:pic>
        <p:pic>
          <p:nvPicPr>
            <p:cNvPr id="80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94501" y="2416095"/>
              <a:ext cx="713040" cy="365760"/>
            </a:xfrm>
            <a:prstGeom prst="rect">
              <a:avLst/>
            </a:prstGeom>
          </p:spPr>
        </p:pic>
        <p:pic>
          <p:nvPicPr>
            <p:cNvPr id="81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01814" y="2866244"/>
              <a:ext cx="356520" cy="365760"/>
            </a:xfrm>
            <a:prstGeom prst="rect">
              <a:avLst/>
            </a:prstGeom>
          </p:spPr>
        </p:pic>
        <p:pic>
          <p:nvPicPr>
            <p:cNvPr id="82" name="table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01814" y="3316393"/>
              <a:ext cx="356520" cy="365760"/>
            </a:xfrm>
            <a:prstGeom prst="rect">
              <a:avLst/>
            </a:prstGeom>
          </p:spPr>
        </p:pic>
        <p:cxnSp>
          <p:nvCxnSpPr>
            <p:cNvPr id="83" name="Straight Arrow Connector 82"/>
            <p:cNvCxnSpPr/>
            <p:nvPr/>
          </p:nvCxnSpPr>
          <p:spPr>
            <a:xfrm flipV="1">
              <a:off x="5860656" y="1683992"/>
              <a:ext cx="433845" cy="1674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5855262" y="2160764"/>
              <a:ext cx="439239" cy="819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5898986" y="2597188"/>
              <a:ext cx="395515" cy="17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5888826" y="2980763"/>
              <a:ext cx="412988" cy="683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890185" y="3358726"/>
              <a:ext cx="411629" cy="1405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AFFF9A7-9F51-D241-80C3-CAB29F50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2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Index: More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Q: How can we look up a word from lexicon quickly?</a:t>
                </a:r>
              </a:p>
              <a:p>
                <a:pPr lvl="1"/>
                <a:r>
                  <a:rPr lang="en-US" dirty="0"/>
                  <a:t>Typically, 10K </a:t>
                </a:r>
                <a:r>
                  <a:rPr lang="mr-IN" dirty="0"/>
                  <a:t>–</a:t>
                </a:r>
                <a:r>
                  <a:rPr lang="en-US" dirty="0"/>
                  <a:t> 10M words in lexicon</a:t>
                </a:r>
              </a:p>
              <a:p>
                <a:pPr lvl="1"/>
                <a:r>
                  <a:rPr lang="en-US" dirty="0"/>
                  <a:t>Sequential scan?</a:t>
                </a:r>
              </a:p>
              <a:p>
                <a:r>
                  <a:rPr lang="en-US" dirty="0"/>
                  <a:t>A: Hash table, binary search, </a:t>
                </a:r>
                <a:r>
                  <a:rPr lang="en-US" dirty="0" err="1"/>
                  <a:t>trie</a:t>
                </a:r>
                <a:r>
                  <a:rPr lang="en-US" dirty="0"/>
                  <a:t>, </a:t>
                </a:r>
                <a:r>
                  <a:rPr lang="mr-IN" dirty="0"/>
                  <a:t>…</a:t>
                </a:r>
                <a:br>
                  <a:rPr lang="en-US" dirty="0"/>
                </a:br>
                <a:r>
                  <a:rPr lang="en-US" dirty="0"/>
                  <a:t>     Preload into main memory</a:t>
                </a:r>
              </a:p>
              <a:p>
                <a:r>
                  <a:rPr lang="en-US" dirty="0"/>
                  <a:t>Q: How to deal with large postings list?</a:t>
                </a:r>
              </a:p>
              <a:p>
                <a:r>
                  <a:rPr lang="en-US" dirty="0"/>
                  <a:t>A: Postings lists stay in disk</a:t>
                </a:r>
                <a:br>
                  <a:rPr lang="en-US" dirty="0"/>
                </a:br>
                <a:r>
                  <a:rPr lang="en-US" dirty="0"/>
                  <a:t>     Compress using “gap encoding” (gap between successive </a:t>
                </a:r>
                <a:r>
                  <a:rPr lang="en-US" dirty="0" err="1"/>
                  <a:t>docIDs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Variable-byte encoding,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𝛾</m:t>
                    </m:r>
                  </m:oMath>
                </a14:m>
                <a:r>
                  <a:rPr lang="en-US" dirty="0"/>
                  <a:t>-code,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</m:oMath>
                </a14:m>
                <a:r>
                  <a:rPr lang="en-US" dirty="0"/>
                  <a:t>-code, </a:t>
                </a:r>
                <a:r>
                  <a:rPr lang="mr-IN" dirty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EDADF-D73B-9E4F-B372-2B0DBC09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How do we extract words from a document?</a:t>
            </a:r>
          </a:p>
          <a:p>
            <a:r>
              <a:rPr lang="en-US" dirty="0"/>
              <a:t>Basic idea</a:t>
            </a:r>
          </a:p>
          <a:p>
            <a:pPr lvl="1"/>
            <a:r>
              <a:rPr lang="en-US" dirty="0"/>
              <a:t>Split string into words at every “white space”</a:t>
            </a:r>
          </a:p>
          <a:p>
            <a:pPr lvl="1"/>
            <a:r>
              <a:rPr lang="en-US" dirty="0"/>
              <a:t>But:</a:t>
            </a:r>
          </a:p>
          <a:p>
            <a:pPr lvl="2"/>
            <a:r>
              <a:rPr lang="en-US" dirty="0"/>
              <a:t>Should “house” and “House” be the same word?</a:t>
            </a:r>
          </a:p>
          <a:p>
            <a:pPr lvl="2"/>
            <a:r>
              <a:rPr lang="en-US" dirty="0"/>
              <a:t>Should excited and excite be the same word?</a:t>
            </a:r>
          </a:p>
          <a:p>
            <a:pPr lvl="2"/>
            <a:r>
              <a:rPr lang="en-US" dirty="0"/>
              <a:t>What to do with punctuation marks?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CD290-AC83-A340-80BC-F060BB55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BAF-B14D-FA4F-818A-079D73CDB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2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1412</Words>
  <Application>Microsoft Macintosh PowerPoint</Application>
  <PresentationFormat>Widescreen</PresentationFormat>
  <Paragraphs>216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Gulim</vt:lpstr>
      <vt:lpstr>ＭＳ Ｐゴシック</vt:lpstr>
      <vt:lpstr>Arial</vt:lpstr>
      <vt:lpstr>Calibri</vt:lpstr>
      <vt:lpstr>Calibri Light</vt:lpstr>
      <vt:lpstr>Cambria Math</vt:lpstr>
      <vt:lpstr>Gill Sans MT</vt:lpstr>
      <vt:lpstr>Mangal</vt:lpstr>
      <vt:lpstr>Symbol</vt:lpstr>
      <vt:lpstr>Times New Roman</vt:lpstr>
      <vt:lpstr>Office Theme</vt:lpstr>
      <vt:lpstr>CS246: Basic IR (2)</vt:lpstr>
      <vt:lpstr>Bag of Words and Boolean Model</vt:lpstr>
      <vt:lpstr>Inverted Index</vt:lpstr>
      <vt:lpstr>Size of Inverted Index (1)</vt:lpstr>
      <vt:lpstr>Size of Inverted Index (2)</vt:lpstr>
      <vt:lpstr>Inverted Index Construction</vt:lpstr>
      <vt:lpstr>Inverted Index Construction</vt:lpstr>
      <vt:lpstr>Inverted Index: More Questions</vt:lpstr>
      <vt:lpstr>Word Extraction</vt:lpstr>
      <vt:lpstr>Tokenization</vt:lpstr>
      <vt:lpstr>Tokenization</vt:lpstr>
      <vt:lpstr>Tokenization</vt:lpstr>
      <vt:lpstr>Spell Correction</vt:lpstr>
      <vt:lpstr>Using Baye’s Rule</vt:lpstr>
      <vt:lpstr>Where We Are</vt:lpstr>
      <vt:lpstr>Is Boolean Model Effective?</vt:lpstr>
      <vt:lpstr>Challenge: Too Many Matching Documents!</vt:lpstr>
      <vt:lpstr>IR as a Decision Problem</vt:lpstr>
      <vt:lpstr>IR as a Ranking Problem</vt:lpstr>
      <vt:lpstr>IR Models for Ranking Problem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Basic Text Retrieval</dc:title>
  <dc:creator>Junghoo Cho</dc:creator>
  <cp:lastModifiedBy>Junghoo Cho</cp:lastModifiedBy>
  <cp:revision>278</cp:revision>
  <cp:lastPrinted>2017-10-13T00:00:02Z</cp:lastPrinted>
  <dcterms:created xsi:type="dcterms:W3CDTF">2017-10-05T14:51:42Z</dcterms:created>
  <dcterms:modified xsi:type="dcterms:W3CDTF">2020-10-18T18:30:55Z</dcterms:modified>
</cp:coreProperties>
</file>